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8.webp" ContentType="image/webp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4" r:id="rId3"/>
    <p:sldId id="256" r:id="rId4"/>
    <p:sldId id="258" r:id="rId5"/>
    <p:sldId id="259" r:id="rId6"/>
    <p:sldId id="260" r:id="rId7"/>
    <p:sldId id="265" r:id="rId8"/>
    <p:sldId id="262" r:id="rId9"/>
    <p:sldId id="263" r:id="rId10"/>
    <p:sldId id="264" r:id="rId11"/>
    <p:sldId id="266" r:id="rId12"/>
    <p:sldId id="271" r:id="rId13"/>
    <p:sldId id="272" r:id="rId14"/>
    <p:sldId id="273" r:id="rId15"/>
    <p:sldId id="287" r:id="rId16"/>
    <p:sldId id="288" r:id="rId17"/>
    <p:sldId id="289" r:id="rId18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gs" Target="tags/tag60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6.jpeg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tags" Target="../tags/tag37.xml"/><Relationship Id="rId4" Type="http://schemas.openxmlformats.org/officeDocument/2006/relationships/image" Target="../media/image17.png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tags" Target="../tags/tag39.xml"/><Relationship Id="rId1" Type="http://schemas.openxmlformats.org/officeDocument/2006/relationships/tags" Target="../tags/tag38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3.png"/><Relationship Id="rId7" Type="http://schemas.openxmlformats.org/officeDocument/2006/relationships/tags" Target="../tags/tag44.xml"/><Relationship Id="rId6" Type="http://schemas.openxmlformats.org/officeDocument/2006/relationships/image" Target="../media/image22.png"/><Relationship Id="rId5" Type="http://schemas.openxmlformats.org/officeDocument/2006/relationships/tags" Target="../tags/tag43.xml"/><Relationship Id="rId4" Type="http://schemas.openxmlformats.org/officeDocument/2006/relationships/image" Target="../media/image21.png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7.png"/><Relationship Id="rId7" Type="http://schemas.openxmlformats.org/officeDocument/2006/relationships/tags" Target="../tags/tag48.xml"/><Relationship Id="rId6" Type="http://schemas.openxmlformats.org/officeDocument/2006/relationships/image" Target="../media/image26.png"/><Relationship Id="rId5" Type="http://schemas.openxmlformats.org/officeDocument/2006/relationships/tags" Target="../tags/tag47.xml"/><Relationship Id="rId4" Type="http://schemas.openxmlformats.org/officeDocument/2006/relationships/image" Target="../media/image25.emf"/><Relationship Id="rId3" Type="http://schemas.openxmlformats.org/officeDocument/2006/relationships/tags" Target="../tags/tag46.xml"/><Relationship Id="rId2" Type="http://schemas.openxmlformats.org/officeDocument/2006/relationships/image" Target="../media/image24.emf"/><Relationship Id="rId1" Type="http://schemas.openxmlformats.org/officeDocument/2006/relationships/tags" Target="../tags/tag45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51.xml"/><Relationship Id="rId8" Type="http://schemas.openxmlformats.org/officeDocument/2006/relationships/image" Target="../media/image29.png"/><Relationship Id="rId7" Type="http://schemas.openxmlformats.org/officeDocument/2006/relationships/tags" Target="../tags/tag50.xml"/><Relationship Id="rId6" Type="http://schemas.microsoft.com/office/2007/relationships/media" Target="../media/media2.mp4"/><Relationship Id="rId5" Type="http://schemas.openxmlformats.org/officeDocument/2006/relationships/video" Target="../media/media2.mp4"/><Relationship Id="rId4" Type="http://schemas.openxmlformats.org/officeDocument/2006/relationships/image" Target="../media/image28.png"/><Relationship Id="rId3" Type="http://schemas.openxmlformats.org/officeDocument/2006/relationships/tags" Target="../tags/tag49.xml"/><Relationship Id="rId2" Type="http://schemas.microsoft.com/office/2007/relationships/media" Target="../media/media1.mp4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30.png"/><Relationship Id="rId14" Type="http://schemas.openxmlformats.org/officeDocument/2006/relationships/tags" Target="../tags/tag54.xml"/><Relationship Id="rId13" Type="http://schemas.microsoft.com/office/2007/relationships/media" Target="../media/media3.mp4"/><Relationship Id="rId12" Type="http://schemas.openxmlformats.org/officeDocument/2006/relationships/video" Target="../media/media3.mp4"/><Relationship Id="rId11" Type="http://schemas.openxmlformats.org/officeDocument/2006/relationships/tags" Target="../tags/tag53.xml"/><Relationship Id="rId10" Type="http://schemas.openxmlformats.org/officeDocument/2006/relationships/tags" Target="../tags/tag52.xml"/><Relationship Id="rId1" Type="http://schemas.openxmlformats.org/officeDocument/2006/relationships/video" Target="../media/media1.mp4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video" Target="../media/media6.mp4"/><Relationship Id="rId8" Type="http://schemas.openxmlformats.org/officeDocument/2006/relationships/image" Target="../media/image32.png"/><Relationship Id="rId7" Type="http://schemas.openxmlformats.org/officeDocument/2006/relationships/tags" Target="../tags/tag56.xml"/><Relationship Id="rId6" Type="http://schemas.microsoft.com/office/2007/relationships/media" Target="../media/media5.mp4"/><Relationship Id="rId5" Type="http://schemas.openxmlformats.org/officeDocument/2006/relationships/video" Target="../media/media5.mp4"/><Relationship Id="rId4" Type="http://schemas.openxmlformats.org/officeDocument/2006/relationships/image" Target="../media/image31.png"/><Relationship Id="rId3" Type="http://schemas.openxmlformats.org/officeDocument/2006/relationships/tags" Target="../tags/tag55.xml"/><Relationship Id="rId2" Type="http://schemas.microsoft.com/office/2007/relationships/media" Target="../media/media4.mp4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59.xml"/><Relationship Id="rId16" Type="http://schemas.openxmlformats.org/officeDocument/2006/relationships/image" Target="../media/image34.png"/><Relationship Id="rId15" Type="http://schemas.openxmlformats.org/officeDocument/2006/relationships/tags" Target="../tags/tag58.xml"/><Relationship Id="rId14" Type="http://schemas.microsoft.com/office/2007/relationships/media" Target="../media/media7.mp4"/><Relationship Id="rId13" Type="http://schemas.openxmlformats.org/officeDocument/2006/relationships/video" Target="../media/media7.mp4"/><Relationship Id="rId12" Type="http://schemas.openxmlformats.org/officeDocument/2006/relationships/image" Target="../media/image33.png"/><Relationship Id="rId11" Type="http://schemas.openxmlformats.org/officeDocument/2006/relationships/tags" Target="../tags/tag57.xml"/><Relationship Id="rId10" Type="http://schemas.microsoft.com/office/2007/relationships/media" Target="../media/media6.mp4"/><Relationship Id="rId1" Type="http://schemas.openxmlformats.org/officeDocument/2006/relationships/video" Target="../media/media4.mp4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5.png"/><Relationship Id="rId7" Type="http://schemas.openxmlformats.org/officeDocument/2006/relationships/tags" Target="../tags/tag7.xml"/><Relationship Id="rId6" Type="http://schemas.openxmlformats.org/officeDocument/2006/relationships/image" Target="../media/image4.png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image" Target="../media/image3.png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9.xml"/><Relationship Id="rId2" Type="http://schemas.openxmlformats.org/officeDocument/2006/relationships/image" Target="../media/image6.png"/><Relationship Id="rId1" Type="http://schemas.openxmlformats.org/officeDocument/2006/relationships/tags" Target="../tags/tag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webp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tags" Target="../tags/tag20.xml"/><Relationship Id="rId3" Type="http://schemas.openxmlformats.org/officeDocument/2006/relationships/image" Target="../media/image9.png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image" Target="../media/image14.png"/><Relationship Id="rId7" Type="http://schemas.openxmlformats.org/officeDocument/2006/relationships/tags" Target="../tags/tag28.xml"/><Relationship Id="rId6" Type="http://schemas.openxmlformats.org/officeDocument/2006/relationships/image" Target="../media/image13.png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image" Target="../media/image12.png"/><Relationship Id="rId2" Type="http://schemas.openxmlformats.org/officeDocument/2006/relationships/tags" Target="../tags/tag25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5.png"/><Relationship Id="rId10" Type="http://schemas.openxmlformats.org/officeDocument/2006/relationships/tags" Target="../tags/tag30.xml"/><Relationship Id="rId1" Type="http://schemas.openxmlformats.org/officeDocument/2006/relationships/tags" Target="../tags/tag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75840" y="3065780"/>
            <a:ext cx="7640955" cy="32842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750695" y="339725"/>
            <a:ext cx="8689975" cy="29044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5255" y="116840"/>
            <a:ext cx="3575050" cy="529590"/>
          </a:xfrm>
        </p:spPr>
        <p:txBody>
          <a:bodyPr>
            <a:normAutofit/>
          </a:bodyPr>
          <a:p>
            <a:r>
              <a:rPr lang="en-US" altLang="zh-CN" sz="2665"/>
              <a:t>SiamCAR(2020)</a:t>
            </a:r>
            <a:endParaRPr lang="en-US" altLang="zh-CN" sz="2665"/>
          </a:p>
        </p:txBody>
      </p:sp>
      <p:sp>
        <p:nvSpPr>
          <p:cNvPr id="5" name="副标题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596900" y="4347210"/>
            <a:ext cx="4364990" cy="18789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zh-CN" sz="2000"/>
          </a:p>
        </p:txBody>
      </p:sp>
      <p:sp>
        <p:nvSpPr>
          <p:cNvPr id="4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3025" y="4565015"/>
            <a:ext cx="4076700" cy="908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800"/>
              <a:t>特征提取网络</a:t>
            </a:r>
            <a:r>
              <a:rPr lang="zh-CN" altLang="en-US" sz="1800"/>
              <a:t>：同</a:t>
            </a:r>
            <a:r>
              <a:rPr lang="en-US" altLang="zh-CN" sz="1800"/>
              <a:t>SiamRPN++</a:t>
            </a:r>
            <a:endParaRPr lang="en-US" altLang="zh-CN" sz="1800"/>
          </a:p>
          <a:p>
            <a:pPr algn="l"/>
            <a:r>
              <a:rPr lang="en-US" altLang="zh-CN" sz="1800"/>
              <a:t>      </a:t>
            </a:r>
            <a:r>
              <a:rPr lang="zh-CN" altLang="en-US" sz="1800"/>
              <a:t>同</a:t>
            </a:r>
            <a:r>
              <a:rPr lang="en-US" altLang="zh-CN" sz="1800"/>
              <a:t>siamRPN++</a:t>
            </a:r>
            <a:r>
              <a:rPr lang="zh-CN" altLang="en-US" sz="1800"/>
              <a:t>，深度可分离卷积</a:t>
            </a:r>
            <a:endParaRPr lang="zh-CN" altLang="en-US" sz="1800"/>
          </a:p>
        </p:txBody>
      </p:sp>
      <p:sp>
        <p:nvSpPr>
          <p:cNvPr id="3" name="副标题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314190" y="4565015"/>
            <a:ext cx="5682615" cy="1306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800"/>
              <a:t>分类</a:t>
            </a:r>
            <a:r>
              <a:rPr lang="en-US" altLang="zh-CN" sz="1800"/>
              <a:t>head</a:t>
            </a:r>
            <a:r>
              <a:rPr lang="zh-CN" altLang="en-US" sz="1800"/>
              <a:t>：分类分支使用交叉熵 loss</a:t>
            </a:r>
            <a:endParaRPr lang="zh-CN" altLang="en-US" sz="1800"/>
          </a:p>
          <a:p>
            <a:pPr algn="l"/>
            <a:r>
              <a:rPr lang="en-US" altLang="zh-CN" sz="1800"/>
              <a:t>centerness</a:t>
            </a:r>
            <a:r>
              <a:rPr lang="zh-CN" altLang="en-US" sz="1800"/>
              <a:t>分支使用</a:t>
            </a:r>
            <a:r>
              <a:rPr lang="en-US" altLang="zh-CN" sz="1800"/>
              <a:t>PSS*</a:t>
            </a:r>
            <a:r>
              <a:rPr lang="zh-CN" altLang="en-US" sz="1800"/>
              <a:t>的</a:t>
            </a:r>
            <a:r>
              <a:rPr lang="en-US" altLang="zh-CN" sz="1800"/>
              <a:t>BCE Loss</a:t>
            </a:r>
            <a:endParaRPr lang="zh-CN" altLang="en-US" sz="1800"/>
          </a:p>
          <a:p>
            <a:pPr algn="l"/>
            <a:r>
              <a:rPr lang="zh-CN" altLang="en-US" sz="1800"/>
              <a:t>回归</a:t>
            </a:r>
            <a:r>
              <a:rPr lang="en-US" altLang="zh-CN" sz="1800"/>
              <a:t>head:</a:t>
            </a:r>
            <a:r>
              <a:rPr lang="zh-CN" altLang="en-US" sz="1800"/>
              <a:t>使用</a:t>
            </a:r>
            <a:r>
              <a:rPr lang="en-US" altLang="zh-CN" sz="1800"/>
              <a:t>IOU loss</a:t>
            </a:r>
            <a:endParaRPr lang="en-US" altLang="zh-CN" sz="1800"/>
          </a:p>
        </p:txBody>
      </p:sp>
      <p:pic>
        <p:nvPicPr>
          <p:cNvPr id="109" name="图片 108"/>
          <p:cNvPicPr/>
          <p:nvPr/>
        </p:nvPicPr>
        <p:blipFill>
          <a:blip r:embed="rId4"/>
          <a:stretch>
            <a:fillRect/>
          </a:stretch>
        </p:blipFill>
        <p:spPr>
          <a:xfrm>
            <a:off x="228600" y="626110"/>
            <a:ext cx="8674100" cy="3721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135255" y="4907280"/>
            <a:ext cx="338455" cy="34544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★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5255" y="116840"/>
            <a:ext cx="3575050" cy="529590"/>
          </a:xfrm>
        </p:spPr>
        <p:txBody>
          <a:bodyPr>
            <a:normAutofit/>
          </a:bodyPr>
          <a:p>
            <a:r>
              <a:rPr lang="en-US" altLang="zh-CN" sz="2665"/>
              <a:t>SwinTrack(2021)</a:t>
            </a:r>
            <a:endParaRPr lang="en-US" altLang="zh-CN" sz="2665"/>
          </a:p>
        </p:txBody>
      </p:sp>
      <p:sp>
        <p:nvSpPr>
          <p:cNvPr id="5" name="副标题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596900" y="4347210"/>
            <a:ext cx="4364990" cy="18789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zh-CN" sz="2000"/>
          </a:p>
        </p:txBody>
      </p:sp>
      <p:sp>
        <p:nvSpPr>
          <p:cNvPr id="4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43560" y="4834255"/>
            <a:ext cx="9265285" cy="1848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800"/>
              <a:t>backbone</a:t>
            </a:r>
            <a:r>
              <a:rPr lang="zh-CN" altLang="en-US" sz="1800"/>
              <a:t>：</a:t>
            </a:r>
            <a:r>
              <a:rPr lang="en-US" sz="1800"/>
              <a:t>swinTransformer</a:t>
            </a:r>
            <a:endParaRPr lang="en-US" sz="1800"/>
          </a:p>
          <a:p>
            <a:pPr algn="l"/>
            <a:r>
              <a:rPr lang="en-US" sz="1800">
                <a:sym typeface="+mn-ea"/>
              </a:rPr>
              <a:t>encoder</a:t>
            </a:r>
            <a:r>
              <a:rPr lang="zh-CN" altLang="en-US" sz="1800">
                <a:sym typeface="+mn-ea"/>
              </a:rPr>
              <a:t>：</a:t>
            </a:r>
            <a:r>
              <a:rPr lang="en-US" altLang="zh-CN" sz="1800">
                <a:sym typeface="+mn-ea"/>
              </a:rPr>
              <a:t>Block{LN--&gt;MSA--&gt;drop--&gt;FFN(linear--&gt;GELU--&gt;drop--&gt;linear--&gt;drop)} * N</a:t>
            </a:r>
            <a:r>
              <a:rPr lang="en-US" altLang="zh-CN" sz="1800"/>
              <a:t> </a:t>
            </a:r>
            <a:endParaRPr lang="en-US" altLang="zh-CN" sz="1800"/>
          </a:p>
          <a:p>
            <a:pPr algn="l"/>
            <a:r>
              <a:rPr lang="en-US" altLang="zh-CN" sz="1800">
                <a:sym typeface="+mn-ea"/>
              </a:rPr>
              <a:t>decoder</a:t>
            </a:r>
            <a:r>
              <a:rPr lang="zh-CN" altLang="en-US" sz="1800">
                <a:sym typeface="+mn-ea"/>
              </a:rPr>
              <a:t>：</a:t>
            </a:r>
            <a:r>
              <a:rPr lang="en-US" altLang="zh-CN" sz="1800">
                <a:sym typeface="+mn-ea"/>
              </a:rPr>
              <a:t>Block{MCA--&gt;drop--&gt;FFN}</a:t>
            </a:r>
            <a:endParaRPr lang="en-US" altLang="zh-CN" sz="1800">
              <a:sym typeface="+mn-ea"/>
            </a:endParaRPr>
          </a:p>
          <a:p>
            <a:pPr algn="l"/>
            <a:r>
              <a:rPr lang="zh-CN" altLang="en-US" sz="1800"/>
              <a:t>分类分支：</a:t>
            </a:r>
            <a:r>
              <a:rPr lang="en-US" altLang="zh-CN" sz="1800"/>
              <a:t>varifocal loss</a:t>
            </a:r>
            <a:endParaRPr lang="en-US" altLang="zh-CN" sz="1800"/>
          </a:p>
          <a:p>
            <a:pPr algn="l"/>
            <a:r>
              <a:rPr lang="zh-CN" altLang="en-US" sz="1800"/>
              <a:t>回归分支：</a:t>
            </a:r>
            <a:r>
              <a:rPr lang="en-US" altLang="zh-CN" sz="1800"/>
              <a:t>GIOU loss</a:t>
            </a:r>
            <a:endParaRPr lang="en-US" altLang="zh-CN" sz="1800"/>
          </a:p>
        </p:txBody>
      </p:sp>
      <p:pic>
        <p:nvPicPr>
          <p:cNvPr id="100" name="图片 99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3560" y="706120"/>
            <a:ext cx="9657715" cy="3927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326765" y="5876290"/>
            <a:ext cx="4960620" cy="6826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5255" y="116840"/>
            <a:ext cx="3575050" cy="529590"/>
          </a:xfrm>
        </p:spPr>
        <p:txBody>
          <a:bodyPr>
            <a:normAutofit/>
          </a:bodyPr>
          <a:p>
            <a:r>
              <a:rPr lang="en-US" altLang="zh-CN" sz="2665"/>
              <a:t>Stark(2021)</a:t>
            </a:r>
            <a:endParaRPr lang="en-US" altLang="zh-CN" sz="2665"/>
          </a:p>
        </p:txBody>
      </p:sp>
      <p:sp>
        <p:nvSpPr>
          <p:cNvPr id="5" name="副标题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596900" y="4347210"/>
            <a:ext cx="4364990" cy="18789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zh-CN" sz="2000"/>
          </a:p>
        </p:txBody>
      </p:sp>
      <p:sp>
        <p:nvSpPr>
          <p:cNvPr id="4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631315" y="4034155"/>
            <a:ext cx="9265285" cy="2192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800"/>
              <a:t>backbone</a:t>
            </a:r>
            <a:r>
              <a:rPr lang="zh-CN" altLang="en-US" sz="1800"/>
              <a:t>：</a:t>
            </a:r>
            <a:r>
              <a:rPr lang="en-US" altLang="zh-CN" sz="1800"/>
              <a:t>resnet</a:t>
            </a:r>
            <a:endParaRPr lang="en-US" altLang="zh-CN" sz="1800"/>
          </a:p>
          <a:p>
            <a:pPr algn="l"/>
            <a:r>
              <a:rPr lang="en-US" altLang="zh-CN" sz="1800"/>
              <a:t>bbox head</a:t>
            </a:r>
            <a:r>
              <a:rPr lang="en-US" altLang="zh-CN" sz="1800">
                <a:sym typeface="+mn-ea"/>
              </a:rPr>
              <a:t>(first stage)</a:t>
            </a:r>
            <a:r>
              <a:rPr lang="en-US" altLang="zh-CN" sz="1800"/>
              <a:t>:</a:t>
            </a:r>
            <a:r>
              <a:rPr lang="zh-CN" altLang="en-US" sz="1800"/>
              <a:t>得到左上角和右下角的概率分布图，求期望得到左上右下坐标</a:t>
            </a:r>
            <a:endParaRPr lang="en-US" sz="1800"/>
          </a:p>
          <a:p>
            <a:pPr marL="914400" lvl="2" indent="457200" algn="l"/>
            <a:r>
              <a:rPr lang="en-US" altLang="zh-CN" sz="1800"/>
              <a:t>GIOU loss + L1loss</a:t>
            </a:r>
            <a:endParaRPr lang="en-US" altLang="zh-CN" sz="1800"/>
          </a:p>
          <a:p>
            <a:pPr algn="l"/>
            <a:r>
              <a:rPr lang="en-US" altLang="zh-CN" sz="1800">
                <a:sym typeface="+mn-ea"/>
              </a:rPr>
              <a:t>score head(second stage)</a:t>
            </a:r>
            <a:r>
              <a:rPr lang="zh-CN" altLang="en-US" sz="1800">
                <a:sym typeface="+mn-ea"/>
              </a:rPr>
              <a:t>：冻结一阶段参数</a:t>
            </a:r>
            <a:endParaRPr lang="zh-CN" altLang="en-US" sz="1800">
              <a:sym typeface="+mn-ea"/>
            </a:endParaRPr>
          </a:p>
          <a:p>
            <a:pPr marL="914400" lvl="2" indent="457200" algn="l"/>
            <a:r>
              <a:rPr lang="zh-CN" altLang="en-US" sz="1800">
                <a:sym typeface="+mn-ea"/>
              </a:rPr>
              <a:t>交叉熵</a:t>
            </a:r>
            <a:r>
              <a:rPr lang="en-US" altLang="zh-CN" sz="1800">
                <a:sym typeface="+mn-ea"/>
              </a:rPr>
              <a:t>loss</a:t>
            </a:r>
            <a:endParaRPr lang="en-US" altLang="zh-CN" sz="1800"/>
          </a:p>
          <a:p>
            <a:pPr algn="l"/>
            <a:r>
              <a:rPr lang="en-US" altLang="zh-CN" sz="1800"/>
              <a:t>在训练过程中，首先将第一帧作为initial template和dynamic template，然后设置一个超参数T</a:t>
            </a:r>
            <a:r>
              <a:rPr lang="zh-CN" altLang="en-US" sz="1800"/>
              <a:t>，</a:t>
            </a:r>
            <a:r>
              <a:rPr lang="en-US" altLang="zh-CN" sz="1800"/>
              <a:t>即每隔T帧，且满足search region的置信分数大于某个阈值时，则更新dynamic template</a:t>
            </a:r>
            <a:endParaRPr lang="en-US" altLang="zh-CN" sz="1800"/>
          </a:p>
          <a:p>
            <a:pPr algn="l"/>
            <a:endParaRPr lang="en-US" altLang="zh-CN" sz="1800"/>
          </a:p>
        </p:txBody>
      </p:sp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478790" y="540385"/>
            <a:ext cx="4377690" cy="3463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4"/>
          <a:stretch>
            <a:fillRect/>
          </a:stretch>
        </p:blipFill>
        <p:spPr>
          <a:xfrm>
            <a:off x="5435600" y="394335"/>
            <a:ext cx="5934710" cy="3492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5255" y="116840"/>
            <a:ext cx="3575050" cy="529590"/>
          </a:xfrm>
        </p:spPr>
        <p:txBody>
          <a:bodyPr>
            <a:normAutofit/>
          </a:bodyPr>
          <a:p>
            <a:r>
              <a:rPr lang="en-US" altLang="zh-CN" sz="2665"/>
              <a:t>MixFormer(2022)</a:t>
            </a:r>
            <a:endParaRPr lang="en-US" altLang="zh-CN" sz="2665"/>
          </a:p>
        </p:txBody>
      </p:sp>
      <p:sp>
        <p:nvSpPr>
          <p:cNvPr id="5" name="副标题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596900" y="4347210"/>
            <a:ext cx="4364990" cy="18789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zh-CN" sz="2000"/>
          </a:p>
        </p:txBody>
      </p:sp>
      <p:sp>
        <p:nvSpPr>
          <p:cNvPr id="4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51485" y="3877310"/>
            <a:ext cx="9265285" cy="26854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800"/>
              <a:t>MAM</a:t>
            </a:r>
            <a:r>
              <a:rPr lang="zh-CN" altLang="en-US" sz="1800"/>
              <a:t>：特征提取</a:t>
            </a:r>
            <a:r>
              <a:rPr lang="en-US" altLang="zh-CN" sz="1800"/>
              <a:t>+</a:t>
            </a:r>
            <a:r>
              <a:rPr lang="zh-CN" altLang="en-US" sz="1800"/>
              <a:t>特征融合</a:t>
            </a:r>
            <a:endParaRPr lang="zh-CN" altLang="en-US" sz="1800"/>
          </a:p>
          <a:p>
            <a:pPr algn="l"/>
            <a:r>
              <a:rPr lang="zh-CN" altLang="en-US" sz="1800"/>
              <a:t>使用的非对称注意，模版</a:t>
            </a:r>
            <a:r>
              <a:rPr lang="en-US" altLang="zh-CN" sz="1800"/>
              <a:t>q*</a:t>
            </a:r>
            <a:r>
              <a:rPr lang="zh-CN" altLang="en-US" sz="1800"/>
              <a:t>模版</a:t>
            </a:r>
            <a:r>
              <a:rPr lang="en-US" altLang="zh-CN" sz="1800"/>
              <a:t>K,</a:t>
            </a:r>
            <a:r>
              <a:rPr lang="zh-CN" altLang="en-US" sz="1800"/>
              <a:t>搜索</a:t>
            </a:r>
            <a:r>
              <a:rPr lang="en-US" altLang="zh-CN" sz="1800"/>
              <a:t>q*</a:t>
            </a:r>
            <a:r>
              <a:rPr lang="zh-CN" altLang="en-US" sz="1800"/>
              <a:t>全局</a:t>
            </a:r>
            <a:r>
              <a:rPr lang="en-US" altLang="zh-CN" sz="1800"/>
              <a:t>K</a:t>
            </a:r>
            <a:endParaRPr lang="zh-CN" altLang="en-US" sz="1800"/>
          </a:p>
          <a:p>
            <a:pPr algn="l"/>
            <a:r>
              <a:rPr lang="en-US" altLang="zh-CN" sz="1800"/>
              <a:t>corner head:</a:t>
            </a:r>
            <a:r>
              <a:rPr lang="zh-CN" altLang="en-US" sz="1800"/>
              <a:t>借鉴</a:t>
            </a:r>
            <a:r>
              <a:rPr lang="en-US" altLang="zh-CN" sz="1800"/>
              <a:t>Stark</a:t>
            </a:r>
            <a:r>
              <a:rPr lang="zh-CN" altLang="en-US" sz="1800"/>
              <a:t>的</a:t>
            </a:r>
            <a:r>
              <a:rPr lang="en-US" altLang="zh-CN" sz="1800"/>
              <a:t>FCN(conv--&gt;bn--&gt;relu)</a:t>
            </a:r>
            <a:endParaRPr lang="en-US" altLang="zh-CN" sz="1800"/>
          </a:p>
          <a:p>
            <a:pPr marL="457200" lvl="1" indent="457200" algn="l"/>
            <a:r>
              <a:rPr lang="en-US" altLang="zh-CN" sz="1800"/>
              <a:t>L1 loss+GIOU loss</a:t>
            </a:r>
            <a:endParaRPr lang="en-US" altLang="zh-CN" sz="1800"/>
          </a:p>
          <a:p>
            <a:pPr algn="l"/>
            <a:r>
              <a:rPr lang="en-US" altLang="zh-CN" sz="1800"/>
              <a:t>SPM:</a:t>
            </a:r>
            <a:r>
              <a:rPr lang="zh-CN" altLang="en-US" sz="1800"/>
              <a:t>经过一定更新间隔，更新在线模版</a:t>
            </a:r>
            <a:endParaRPr lang="en-US" altLang="zh-CN" sz="1800"/>
          </a:p>
          <a:p>
            <a:pPr marL="457200" lvl="1" indent="457200" algn="l"/>
            <a:r>
              <a:rPr lang="zh-CN" altLang="en-US" sz="1800"/>
              <a:t>交叉熵</a:t>
            </a:r>
            <a:r>
              <a:rPr lang="en-US" altLang="zh-CN" sz="1800"/>
              <a:t>loss</a:t>
            </a:r>
            <a:endParaRPr lang="en-US" altLang="zh-CN" sz="180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2250" y="911860"/>
            <a:ext cx="6646545" cy="27000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436360" y="276225"/>
            <a:ext cx="5511800" cy="21018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868795" y="2658745"/>
            <a:ext cx="4172585" cy="15405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61060" y="0"/>
            <a:ext cx="4887595" cy="36677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77305" y="0"/>
            <a:ext cx="4622800" cy="3667125"/>
          </a:xfrm>
          <a:prstGeom prst="rect">
            <a:avLst/>
          </a:prstGeom>
        </p:spPr>
      </p:pic>
      <p:pic>
        <p:nvPicPr>
          <p:cNvPr id="7" name="图片 6" descr="EJ%CX{7WJ$}YP6HBY$G5{2K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479550" y="3830320"/>
            <a:ext cx="7852410" cy="15913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79550" y="5584825"/>
            <a:ext cx="6762750" cy="12382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SOT_be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57835" y="2231390"/>
            <a:ext cx="3449955" cy="2663825"/>
          </a:xfrm>
          <a:prstGeom prst="rect">
            <a:avLst/>
          </a:prstGeom>
        </p:spPr>
      </p:pic>
      <p:pic>
        <p:nvPicPr>
          <p:cNvPr id="3" name="SOT_bee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192905" y="2233295"/>
            <a:ext cx="3806825" cy="2662555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9"/>
            </p:custDataLst>
          </p:nvPr>
        </p:nvSpPr>
        <p:spPr>
          <a:xfrm>
            <a:off x="1907540" y="1423035"/>
            <a:ext cx="1412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mixformer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5782310" y="1423035"/>
            <a:ext cx="1412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siamrpn++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11"/>
            </p:custDataLst>
          </p:nvPr>
        </p:nvSpPr>
        <p:spPr>
          <a:xfrm>
            <a:off x="9657080" y="1423035"/>
            <a:ext cx="1412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stark</a:t>
            </a:r>
            <a:endParaRPr lang="en-US" altLang="zh-CN"/>
          </a:p>
        </p:txBody>
      </p:sp>
      <p:pic>
        <p:nvPicPr>
          <p:cNvPr id="10" name="SOT_bee">
            <a:hlinkClick r:id="" action="ppaction://media"/>
          </p:cNvPr>
          <p:cNvPicPr/>
          <p:nvPr>
            <a:videoFile r:link="rId12"/>
            <p:extLst>
              <p:ext uri="{DAA4B4D4-6D71-4841-9C94-3DE7FCFB9230}">
                <p14:media xmlns:p14="http://schemas.microsoft.com/office/powerpoint/2010/main" r:embed="rId13"/>
              </p:ext>
            </p:extLst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8284845" y="2230755"/>
            <a:ext cx="3752215" cy="2664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0">
              <p:cMediaNode>
                <p:cTn id="8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0">
              <p:cMediaNode>
                <p:cTn id="14" fill="hold" display="1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Basketball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09930" y="228600"/>
            <a:ext cx="4142105" cy="3099435"/>
          </a:xfrm>
          <a:prstGeom prst="rect">
            <a:avLst/>
          </a:prstGeom>
        </p:spPr>
      </p:pic>
      <p:pic>
        <p:nvPicPr>
          <p:cNvPr id="3" name="Bird1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362575" y="329565"/>
            <a:ext cx="4625975" cy="2998470"/>
          </a:xfrm>
          <a:prstGeom prst="rect">
            <a:avLst/>
          </a:prstGeom>
        </p:spPr>
      </p:pic>
      <p:pic>
        <p:nvPicPr>
          <p:cNvPr id="4" name="Biker">
            <a:hlinkClick r:id="" action="ppaction://media"/>
          </p:cNvPr>
          <p:cNvPicPr/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09930" y="3989070"/>
            <a:ext cx="4064000" cy="2286000"/>
          </a:xfrm>
          <a:prstGeom prst="rect">
            <a:avLst/>
          </a:prstGeom>
        </p:spPr>
      </p:pic>
      <p:pic>
        <p:nvPicPr>
          <p:cNvPr id="8" name="BlurBody">
            <a:hlinkClick r:id="" action="ppaction://media"/>
          </p:cNvPr>
          <p:cNvPicPr/>
          <p:nvPr>
            <a:vide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5423535" y="3394075"/>
            <a:ext cx="4064000" cy="3048000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17"/>
            </p:custDataLst>
          </p:nvPr>
        </p:nvSpPr>
        <p:spPr>
          <a:xfrm>
            <a:off x="9773285" y="3690620"/>
            <a:ext cx="406400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白色 </a:t>
            </a:r>
            <a:r>
              <a:rPr lang="en-US" altLang="zh-CN"/>
              <a:t>	</a:t>
            </a:r>
            <a:r>
              <a:rPr lang="zh-CN" altLang="en-US"/>
              <a:t>DasiamRPN </a:t>
            </a:r>
            <a:endParaRPr lang="zh-CN" altLang="en-US"/>
          </a:p>
          <a:p>
            <a:r>
              <a:rPr lang="zh-CN" altLang="en-US"/>
              <a:t>黄色 </a:t>
            </a:r>
            <a:r>
              <a:rPr lang="en-US" altLang="zh-CN"/>
              <a:t>	</a:t>
            </a:r>
            <a:r>
              <a:rPr lang="zh-CN" altLang="en-US"/>
              <a:t>siamBAN </a:t>
            </a:r>
            <a:endParaRPr lang="zh-CN" altLang="en-US"/>
          </a:p>
          <a:p>
            <a:r>
              <a:rPr lang="zh-CN" altLang="en-US"/>
              <a:t>紫色 </a:t>
            </a:r>
            <a:r>
              <a:rPr lang="en-US" altLang="zh-CN"/>
              <a:t>	</a:t>
            </a:r>
            <a:r>
              <a:rPr lang="zh-CN" altLang="en-US"/>
              <a:t>siamCAR </a:t>
            </a:r>
            <a:endParaRPr lang="zh-CN" altLang="en-US"/>
          </a:p>
          <a:p>
            <a:r>
              <a:rPr lang="zh-CN" altLang="en-US"/>
              <a:t>青色</a:t>
            </a:r>
            <a:r>
              <a:rPr lang="en-US" altLang="zh-CN"/>
              <a:t>	</a:t>
            </a:r>
            <a:r>
              <a:rPr lang="zh-CN" altLang="en-US"/>
              <a:t>siamDWfc</a:t>
            </a:r>
            <a:endParaRPr lang="zh-CN" altLang="en-US"/>
          </a:p>
          <a:p>
            <a:r>
              <a:rPr lang="zh-CN" altLang="en-US"/>
              <a:t>红色 </a:t>
            </a:r>
            <a:r>
              <a:rPr lang="en-US" altLang="zh-CN"/>
              <a:t>	</a:t>
            </a:r>
            <a:r>
              <a:rPr lang="zh-CN" altLang="en-US"/>
              <a:t>siamDWrpn </a:t>
            </a:r>
            <a:endParaRPr lang="zh-CN" altLang="en-US"/>
          </a:p>
          <a:p>
            <a:r>
              <a:rPr lang="zh-CN" altLang="en-US"/>
              <a:t>蓝色 </a:t>
            </a:r>
            <a:r>
              <a:rPr lang="en-US" altLang="zh-CN"/>
              <a:t>	</a:t>
            </a:r>
            <a:r>
              <a:rPr lang="zh-CN" altLang="en-US"/>
              <a:t>siamFC  </a:t>
            </a:r>
            <a:endParaRPr lang="zh-CN" altLang="en-US"/>
          </a:p>
          <a:p>
            <a:r>
              <a:rPr lang="zh-CN" altLang="en-US"/>
              <a:t>绿色 </a:t>
            </a:r>
            <a:r>
              <a:rPr lang="en-US" altLang="zh-CN"/>
              <a:t>	</a:t>
            </a:r>
            <a:r>
              <a:rPr lang="zh-CN" altLang="en-US"/>
              <a:t>siamRPN </a:t>
            </a:r>
            <a:endParaRPr lang="zh-CN" altLang="en-US"/>
          </a:p>
          <a:p>
            <a:r>
              <a:rPr lang="zh-CN" altLang="en-US"/>
              <a:t>黑色 </a:t>
            </a:r>
            <a:r>
              <a:rPr lang="en-US" altLang="zh-CN"/>
              <a:t>	</a:t>
            </a:r>
            <a:r>
              <a:rPr lang="zh-CN" altLang="en-US"/>
              <a:t>siamRPN++  </a:t>
            </a:r>
            <a:endParaRPr lang="zh-CN" altLang="en-US"/>
          </a:p>
          <a:p>
            <a:r>
              <a:rPr lang="zh-CN" altLang="en-US"/>
              <a:t>灰色 </a:t>
            </a:r>
            <a:r>
              <a:rPr lang="en-US" altLang="zh-CN"/>
              <a:t>	</a:t>
            </a:r>
            <a:r>
              <a:rPr lang="zh-CN" altLang="en-US"/>
              <a:t>siammask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0">
              <p:cMediaNode>
                <p:cTn id="8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0">
              <p:cMediaNode>
                <p:cTn id="14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0">
              <p:cMediaNode>
                <p:cTn id="20" fill="hold" display="1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5255" y="116840"/>
            <a:ext cx="3575050" cy="529590"/>
          </a:xfrm>
        </p:spPr>
        <p:txBody>
          <a:bodyPr>
            <a:normAutofit/>
          </a:bodyPr>
          <a:p>
            <a:r>
              <a:rPr lang="en-US" altLang="zh-CN" sz="2665"/>
              <a:t>SiamFC(2016)</a:t>
            </a:r>
            <a:endParaRPr lang="en-US" altLang="zh-CN" sz="2665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425440" y="1550035"/>
            <a:ext cx="4364990" cy="1878965"/>
          </a:xfrm>
        </p:spPr>
        <p:txBody>
          <a:bodyPr>
            <a:noAutofit/>
          </a:bodyPr>
          <a:p>
            <a:pPr algn="l"/>
            <a:r>
              <a:rPr lang="en-US" altLang="zh-CN" sz="1800"/>
              <a:t>z:</a:t>
            </a:r>
            <a:r>
              <a:rPr lang="zh-CN" altLang="en-US" sz="1800"/>
              <a:t>追踪目标</a:t>
            </a:r>
            <a:r>
              <a:rPr lang="en-US" altLang="zh-CN" sz="1800"/>
              <a:t>(</a:t>
            </a:r>
            <a:r>
              <a:rPr lang="zh-CN" altLang="en-US" sz="1800"/>
              <a:t>模版</a:t>
            </a:r>
            <a:r>
              <a:rPr lang="en-US" altLang="zh-CN" sz="1800"/>
              <a:t>)</a:t>
            </a:r>
            <a:endParaRPr lang="zh-CN" altLang="en-US" sz="1800"/>
          </a:p>
          <a:p>
            <a:pPr algn="l"/>
            <a:r>
              <a:rPr lang="en-US" altLang="zh-CN" sz="1800"/>
              <a:t>x:</a:t>
            </a:r>
            <a:r>
              <a:rPr lang="zh-CN" altLang="en-US" sz="1800"/>
              <a:t>搜索区域</a:t>
            </a:r>
            <a:r>
              <a:rPr lang="en-US" altLang="zh-CN" sz="1800"/>
              <a:t>(</a:t>
            </a:r>
            <a:r>
              <a:rPr lang="zh-CN" altLang="en-US" sz="1800"/>
              <a:t>检测帧</a:t>
            </a:r>
            <a:r>
              <a:rPr lang="en-US" altLang="zh-CN" sz="1800"/>
              <a:t>)</a:t>
            </a:r>
            <a:endParaRPr lang="zh-CN" altLang="en-US" sz="1800"/>
          </a:p>
          <a:p>
            <a:pPr algn="l"/>
            <a:r>
              <a:rPr lang="en-US" altLang="zh-CN" sz="1800"/>
              <a:t>φ:AlexNet</a:t>
            </a:r>
            <a:endParaRPr lang="en-US" altLang="zh-CN" sz="1800"/>
          </a:p>
          <a:p>
            <a:pPr algn="l"/>
            <a:r>
              <a:rPr lang="en-US" altLang="zh-CN" sz="1800"/>
              <a:t>*:φ(z)*</a:t>
            </a:r>
            <a:r>
              <a:rPr lang="en-US" altLang="zh-CN" sz="1800">
                <a:sym typeface="+mn-ea"/>
              </a:rPr>
              <a:t>φ(x)+b</a:t>
            </a:r>
            <a:endParaRPr lang="en-US" altLang="zh-CN" sz="1800">
              <a:sym typeface="+mn-ea"/>
            </a:endParaRPr>
          </a:p>
          <a:p>
            <a:pPr algn="l"/>
            <a:endParaRPr lang="en-US" altLang="zh-CN" sz="1800"/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5425440" y="3114040"/>
            <a:ext cx="4693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响应图最后通过插值生成</a:t>
            </a:r>
            <a:r>
              <a:rPr lang="en-US" altLang="zh-CN"/>
              <a:t>272x272</a:t>
            </a:r>
            <a:r>
              <a:rPr lang="zh-CN" altLang="en-US"/>
              <a:t>的图像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85570" y="4274185"/>
            <a:ext cx="3293110" cy="141224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385570" y="3905885"/>
            <a:ext cx="4121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损失函数：</a:t>
            </a:r>
            <a:endParaRPr lang="zh-CN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546225" y="5686425"/>
            <a:ext cx="2971800" cy="787400"/>
          </a:xfrm>
          <a:prstGeom prst="rect">
            <a:avLst/>
          </a:prstGeom>
        </p:spPr>
      </p:pic>
      <p:pic>
        <p:nvPicPr>
          <p:cNvPr id="104" name="图片 103"/>
          <p:cNvPicPr/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7540" y="1283653"/>
            <a:ext cx="4476750" cy="20859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5255" y="116840"/>
            <a:ext cx="3575050" cy="529590"/>
          </a:xfrm>
        </p:spPr>
        <p:txBody>
          <a:bodyPr>
            <a:normAutofit/>
          </a:bodyPr>
          <a:p>
            <a:r>
              <a:rPr lang="en-US" altLang="zh-CN" sz="2665"/>
              <a:t>SiamRPN(2017)</a:t>
            </a:r>
            <a:endParaRPr lang="en-US" altLang="zh-CN" sz="2665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165975" y="1713865"/>
            <a:ext cx="4364990" cy="1878965"/>
          </a:xfrm>
        </p:spPr>
        <p:txBody>
          <a:bodyPr>
            <a:noAutofit/>
          </a:bodyPr>
          <a:p>
            <a:pPr algn="l"/>
            <a:r>
              <a:rPr lang="en-US" altLang="zh-CN" sz="2300"/>
              <a:t>siam+RPN:</a:t>
            </a:r>
            <a:endParaRPr lang="en-US" altLang="zh-CN" sz="2300"/>
          </a:p>
          <a:p>
            <a:pPr algn="l"/>
            <a:r>
              <a:rPr lang="en-US" altLang="zh-CN" sz="2300"/>
              <a:t>backbone:alexnet</a:t>
            </a:r>
            <a:endParaRPr lang="en-US" altLang="zh-CN" sz="2300"/>
          </a:p>
          <a:p>
            <a:pPr algn="l"/>
            <a:r>
              <a:rPr lang="en-US" altLang="zh-CN" sz="2300"/>
              <a:t>RPN:</a:t>
            </a:r>
            <a:r>
              <a:rPr lang="zh-CN" altLang="en-US" sz="2300"/>
              <a:t>分类分支</a:t>
            </a:r>
            <a:r>
              <a:rPr lang="en-US" altLang="zh-CN" sz="2300"/>
              <a:t>  </a:t>
            </a:r>
            <a:r>
              <a:rPr lang="zh-CN" altLang="en-US" sz="2300"/>
              <a:t>区分前景背景</a:t>
            </a:r>
            <a:endParaRPr lang="zh-CN" altLang="en-US" sz="2300"/>
          </a:p>
          <a:p>
            <a:pPr algn="l"/>
            <a:r>
              <a:rPr lang="en-US" altLang="zh-CN" sz="2300"/>
              <a:t>         </a:t>
            </a:r>
            <a:r>
              <a:rPr lang="zh-CN" altLang="en-US" sz="2300"/>
              <a:t>回归分支</a:t>
            </a:r>
            <a:r>
              <a:rPr lang="en-US" altLang="zh-CN" sz="2300"/>
              <a:t>  </a:t>
            </a:r>
            <a:r>
              <a:rPr lang="zh-CN" altLang="en-US" sz="2300"/>
              <a:t>微调候选区域</a:t>
            </a:r>
            <a:endParaRPr lang="zh-CN" altLang="en-US" sz="2300"/>
          </a:p>
        </p:txBody>
      </p:sp>
      <p:pic>
        <p:nvPicPr>
          <p:cNvPr id="101" name="图片 10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5890" y="709295"/>
            <a:ext cx="6741795" cy="33343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副标题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993900" y="4347210"/>
            <a:ext cx="4364990" cy="18789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/>
              <a:t>损失函数</a:t>
            </a:r>
            <a:r>
              <a:rPr lang="en-US" altLang="zh-CN" sz="2000"/>
              <a:t>:</a:t>
            </a:r>
            <a:endParaRPr lang="en-US" altLang="zh-CN" sz="2000"/>
          </a:p>
          <a:p>
            <a:pPr algn="l"/>
            <a:r>
              <a:rPr lang="zh-CN" altLang="en-US" sz="2000"/>
              <a:t>分类分支：交叉熵</a:t>
            </a:r>
            <a:endParaRPr lang="zh-CN" altLang="en-US" sz="2000"/>
          </a:p>
          <a:p>
            <a:pPr algn="l"/>
            <a:r>
              <a:rPr lang="zh-CN" altLang="en-US" sz="2000"/>
              <a:t>回归分支：</a:t>
            </a:r>
            <a:r>
              <a:rPr lang="en-US" altLang="zh-CN" sz="2000"/>
              <a:t>smoothL1</a:t>
            </a:r>
            <a:endParaRPr lang="en-US" altLang="zh-CN"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5255" y="116840"/>
            <a:ext cx="3575050" cy="529590"/>
          </a:xfrm>
        </p:spPr>
        <p:txBody>
          <a:bodyPr>
            <a:normAutofit/>
          </a:bodyPr>
          <a:p>
            <a:r>
              <a:rPr lang="en-US" altLang="zh-CN" sz="2665"/>
              <a:t>DaSiamRPN(2018)</a:t>
            </a:r>
            <a:endParaRPr lang="en-US" altLang="zh-CN" sz="2665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22605" y="822960"/>
            <a:ext cx="8434070" cy="1824990"/>
          </a:xfrm>
        </p:spPr>
        <p:txBody>
          <a:bodyPr>
            <a:noAutofit/>
          </a:bodyPr>
          <a:p>
            <a:pPr algn="l"/>
            <a:r>
              <a:rPr lang="zh-CN" altLang="en-US" sz="1800"/>
              <a:t>问题：</a:t>
            </a:r>
            <a:endParaRPr lang="en-US" altLang="zh-CN" sz="1800"/>
          </a:p>
          <a:p>
            <a:pPr algn="l"/>
            <a:r>
              <a:rPr lang="en-US" altLang="zh-CN" sz="1800"/>
              <a:t>1.</a:t>
            </a:r>
            <a:r>
              <a:rPr lang="zh-CN" altLang="en-US" sz="1800"/>
              <a:t>大部分孪生网络只能区分前景和非语义背景</a:t>
            </a:r>
            <a:r>
              <a:rPr lang="en-US" altLang="zh-CN" sz="1800"/>
              <a:t>(真正的</a:t>
            </a:r>
            <a:r>
              <a:rPr lang="zh-CN" altLang="en-US" sz="1800"/>
              <a:t>背景</a:t>
            </a:r>
            <a:r>
              <a:rPr lang="en-US" altLang="zh-CN" sz="1800"/>
              <a:t>信息)</a:t>
            </a:r>
            <a:r>
              <a:rPr lang="zh-CN" altLang="en-US" sz="1800"/>
              <a:t>，语义背景</a:t>
            </a:r>
            <a:r>
              <a:rPr lang="en-US" altLang="zh-CN" sz="1800"/>
              <a:t>(</a:t>
            </a:r>
            <a:r>
              <a:rPr lang="zh-CN" altLang="en-US" sz="1800"/>
              <a:t>与跟踪目标同一类的其他物体</a:t>
            </a:r>
            <a:r>
              <a:rPr lang="en-US" altLang="zh-CN" sz="1800"/>
              <a:t>)</a:t>
            </a:r>
            <a:r>
              <a:rPr lang="zh-CN" altLang="en-US" sz="1800"/>
              <a:t>一直被认为是很大的干扰，尤其是当背景杂乱时跟踪性能无法保证。</a:t>
            </a:r>
            <a:endParaRPr lang="zh-CN" altLang="en-US" sz="1800"/>
          </a:p>
          <a:p>
            <a:pPr algn="l"/>
            <a:r>
              <a:rPr lang="en-US" altLang="zh-CN" sz="1800"/>
              <a:t>2.</a:t>
            </a:r>
            <a:r>
              <a:rPr lang="zh-CN" altLang="en-US" sz="1800"/>
              <a:t>大多数孪生追踪器不能更新模型</a:t>
            </a:r>
            <a:endParaRPr lang="zh-CN" altLang="en-US" sz="1800"/>
          </a:p>
          <a:p>
            <a:pPr algn="l"/>
            <a:r>
              <a:rPr lang="en-US" altLang="zh-CN" sz="1800"/>
              <a:t>3.</a:t>
            </a:r>
            <a:r>
              <a:rPr lang="zh-CN" altLang="en-US" sz="1800"/>
              <a:t>目前的孪生网络采取局部搜索策略，无法处理完全遮挡和超出视野的问题。</a:t>
            </a:r>
            <a:endParaRPr lang="zh-CN" altLang="en-US" sz="1800"/>
          </a:p>
        </p:txBody>
      </p:sp>
      <p:sp>
        <p:nvSpPr>
          <p:cNvPr id="5" name="副标题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596900" y="4347210"/>
            <a:ext cx="4364990" cy="18789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zh-CN" sz="2000"/>
          </a:p>
        </p:txBody>
      </p:sp>
      <p:sp>
        <p:nvSpPr>
          <p:cNvPr id="4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22605" y="3252470"/>
            <a:ext cx="8434070" cy="22929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800"/>
              <a:t>解决方案：</a:t>
            </a:r>
            <a:endParaRPr lang="en-US" altLang="zh-CN" sz="1800"/>
          </a:p>
          <a:p>
            <a:pPr algn="l"/>
            <a:r>
              <a:rPr lang="en-US" altLang="zh-CN" sz="1800"/>
              <a:t>1.</a:t>
            </a:r>
            <a:r>
              <a:rPr lang="zh-CN" sz="1800"/>
              <a:t>数据集扩展</a:t>
            </a:r>
            <a:r>
              <a:rPr lang="zh-CN" altLang="en-US" sz="1800"/>
              <a:t>。添加样本对：正样本对</a:t>
            </a:r>
            <a:r>
              <a:rPr lang="en-US" altLang="zh-CN" sz="1800"/>
              <a:t>Detection pairs</a:t>
            </a:r>
            <a:r>
              <a:rPr lang="zh-CN" altLang="en-US" sz="1800"/>
              <a:t>，同类别负样本对，不同类别负样本对。提高判别能力。</a:t>
            </a:r>
            <a:endParaRPr lang="zh-CN" altLang="en-US" sz="1800"/>
          </a:p>
          <a:p>
            <a:pPr algn="l"/>
            <a:r>
              <a:rPr lang="en-US" altLang="zh-CN" sz="1800"/>
              <a:t>2.Distractor-aware</a:t>
            </a:r>
            <a:r>
              <a:rPr lang="zh-CN" altLang="en-US" sz="1800"/>
              <a:t>。利用</a:t>
            </a:r>
            <a:r>
              <a:rPr lang="en-US" altLang="zh-CN" sz="1800"/>
              <a:t>NMS</a:t>
            </a:r>
            <a:r>
              <a:rPr lang="zh-CN" altLang="en-US" sz="1800"/>
              <a:t>选择响应图中得分最高的为目标，剩下的大于阈值的</a:t>
            </a:r>
            <a:r>
              <a:rPr lang="en-US" altLang="zh-CN" sz="1800"/>
              <a:t>anchors</a:t>
            </a:r>
            <a:r>
              <a:rPr lang="zh-CN" altLang="en-US" sz="1800"/>
              <a:t>为类内干扰。用于干扰意识目标函数。</a:t>
            </a:r>
            <a:endParaRPr lang="zh-CN" altLang="en-US" sz="1800"/>
          </a:p>
          <a:p>
            <a:pPr algn="l"/>
            <a:r>
              <a:rPr lang="en-US" altLang="zh-CN" sz="1800"/>
              <a:t>3.</a:t>
            </a:r>
            <a:r>
              <a:rPr lang="zh-CN" altLang="en-US" sz="1800"/>
              <a:t>长时间跟踪。SiamRPN这种短时跟踪器，在物体消失后仍然有很高的得分。DaSiamRPN在跟踪失败后，搜索区域的大小会随失败帧数的增长而增大。</a:t>
            </a:r>
            <a:endParaRPr lang="zh-CN" altLang="en-US" sz="1800"/>
          </a:p>
          <a:p>
            <a:pPr algn="l"/>
            <a:endParaRPr lang="zh-CN" altLang="en-US"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5255" y="116840"/>
            <a:ext cx="3575050" cy="529590"/>
          </a:xfrm>
        </p:spPr>
        <p:txBody>
          <a:bodyPr>
            <a:normAutofit/>
          </a:bodyPr>
          <a:p>
            <a:r>
              <a:rPr lang="en-US" altLang="zh-CN" sz="2665"/>
              <a:t>SiamRPN++(2019)</a:t>
            </a:r>
            <a:endParaRPr lang="en-US" altLang="zh-CN" sz="2665"/>
          </a:p>
        </p:txBody>
      </p:sp>
      <p:sp>
        <p:nvSpPr>
          <p:cNvPr id="5" name="副标题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596900" y="4347210"/>
            <a:ext cx="4364990" cy="18789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zh-CN" sz="2000"/>
          </a:p>
        </p:txBody>
      </p:sp>
      <p:sp>
        <p:nvSpPr>
          <p:cNvPr id="4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69950" y="4060190"/>
            <a:ext cx="8434070" cy="22929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800"/>
              <a:t>1.</a:t>
            </a:r>
            <a:r>
              <a:rPr lang="zh-CN" altLang="en-US" sz="1800"/>
              <a:t>针对平移不变性改进：深层网络的</a:t>
            </a:r>
            <a:r>
              <a:rPr lang="en-US" altLang="zh-CN" sz="1800"/>
              <a:t>padding</a:t>
            </a:r>
            <a:r>
              <a:rPr lang="zh-CN" altLang="en-US" sz="1800"/>
              <a:t>会导致物体最后的响应图不能集中于中心。避免对目标产生强烈的中心偏移，用空间感知采样策略，将数据集的正样本在当前位置附近进行平移和尺度变化。</a:t>
            </a:r>
            <a:endParaRPr lang="zh-CN" altLang="en-US" sz="1800"/>
          </a:p>
          <a:p>
            <a:pPr algn="l"/>
            <a:r>
              <a:rPr lang="en-US" altLang="zh-CN" sz="1800"/>
              <a:t>2.</a:t>
            </a:r>
            <a:r>
              <a:rPr lang="zh-CN" altLang="en-US" sz="1800"/>
              <a:t>使用</a:t>
            </a:r>
            <a:r>
              <a:rPr lang="en-US" altLang="zh-CN" sz="1800"/>
              <a:t>resnet</a:t>
            </a:r>
            <a:r>
              <a:rPr lang="zh-CN" altLang="en-US" sz="1800"/>
              <a:t>当</a:t>
            </a:r>
            <a:r>
              <a:rPr lang="en-US" altLang="zh-CN" sz="1800"/>
              <a:t>backbone</a:t>
            </a:r>
            <a:r>
              <a:rPr lang="zh-CN" altLang="en-US" sz="1800"/>
              <a:t>，取</a:t>
            </a:r>
            <a:r>
              <a:rPr lang="en-US" altLang="zh-CN" sz="1800"/>
              <a:t>3 4 5</a:t>
            </a:r>
            <a:r>
              <a:rPr lang="zh-CN" altLang="en-US" sz="1800"/>
              <a:t>层的特征加权求和用于分类和回归。</a:t>
            </a:r>
            <a:endParaRPr lang="en-US" altLang="zh-CN" sz="1800"/>
          </a:p>
          <a:p>
            <a:pPr algn="l"/>
            <a:r>
              <a:rPr lang="en-US" altLang="zh-CN" sz="1800"/>
              <a:t>3.</a:t>
            </a:r>
            <a:r>
              <a:rPr lang="zh-CN" altLang="en-US" sz="1800"/>
              <a:t>使用深度可分离卷积的交叉相关（</a:t>
            </a:r>
            <a:r>
              <a:rPr lang="en-US" altLang="zh-CN" sz="1800"/>
              <a:t>DW-XCorr</a:t>
            </a:r>
            <a:r>
              <a:rPr lang="zh-CN" altLang="en-US" sz="1800"/>
              <a:t>）</a:t>
            </a:r>
            <a:endParaRPr lang="zh-CN" altLang="en-US" sz="1800"/>
          </a:p>
          <a:p>
            <a:pPr algn="l"/>
            <a:endParaRPr lang="zh-CN" altLang="en-US" sz="1800"/>
          </a:p>
        </p:txBody>
      </p:sp>
      <p:pic>
        <p:nvPicPr>
          <p:cNvPr id="103" name="图片 102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5255" y="832485"/>
            <a:ext cx="8540750" cy="26860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5255" y="116840"/>
            <a:ext cx="3575050" cy="529590"/>
          </a:xfrm>
        </p:spPr>
        <p:txBody>
          <a:bodyPr>
            <a:normAutofit/>
          </a:bodyPr>
          <a:p>
            <a:r>
              <a:rPr lang="en-US" altLang="zh-CN" sz="2665"/>
              <a:t>SiamDW(2019)</a:t>
            </a:r>
            <a:endParaRPr lang="en-US" altLang="zh-CN" sz="2665"/>
          </a:p>
        </p:txBody>
      </p:sp>
      <p:sp>
        <p:nvSpPr>
          <p:cNvPr id="4" name="副标题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85495" y="2055495"/>
            <a:ext cx="8434070" cy="22929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800"/>
              <a:t>1.</a:t>
            </a:r>
            <a:r>
              <a:rPr lang="zh-CN" altLang="en-US" sz="1800"/>
              <a:t>提出了一组cropping-insideresidual (CIR) units 。CIR单元裁剪出块内受填充影响的特征（即接收填充信号的特征），从而防止卷积滤波器学习位置偏差。</a:t>
            </a:r>
            <a:endParaRPr lang="zh-CN" altLang="en-US" sz="1800"/>
          </a:p>
          <a:p>
            <a:pPr algn="l"/>
            <a:r>
              <a:rPr lang="en-US" altLang="zh-CN" sz="1800"/>
              <a:t>2.</a:t>
            </a:r>
            <a:r>
              <a:rPr lang="zh-CN" altLang="en-US" sz="1800"/>
              <a:t>通过对CIR单元的叠加，设计了两种网络体系结构，即较深网络和较宽网络。在这些网络中，建立了步幅和神经感受野以提高定位精度。</a:t>
            </a:r>
            <a:endParaRPr lang="zh-CN" altLang="en-US" sz="1800"/>
          </a:p>
          <a:p>
            <a:pPr algn="l"/>
            <a:r>
              <a:rPr lang="en-US" altLang="zh-CN" sz="1800"/>
              <a:t>3.</a:t>
            </a:r>
            <a:r>
              <a:rPr lang="zh-CN" altLang="en-US" sz="1800"/>
              <a:t>网络结构是轻量级的，允许跟踪器实时跟踪。</a:t>
            </a:r>
            <a:endParaRPr lang="zh-CN" altLang="en-US" sz="1800"/>
          </a:p>
        </p:txBody>
      </p:sp>
      <p:sp>
        <p:nvSpPr>
          <p:cNvPr id="3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85495" y="723900"/>
            <a:ext cx="8434070" cy="22929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800"/>
              <a:t>问题：</a:t>
            </a:r>
            <a:endParaRPr lang="zh-CN" altLang="en-US" sz="1800"/>
          </a:p>
          <a:p>
            <a:pPr algn="l"/>
            <a:r>
              <a:rPr lang="zh-CN" altLang="en-US" sz="1800"/>
              <a:t>神经元感受野的大幅度增加导致特征识别率和定位精度降低；</a:t>
            </a:r>
            <a:endParaRPr lang="zh-CN" altLang="en-US" sz="1800"/>
          </a:p>
          <a:p>
            <a:pPr algn="l"/>
            <a:r>
              <a:rPr lang="zh-CN" altLang="en-US" sz="1800"/>
              <a:t>卷积的网络填充会导致学习的位置偏差。</a:t>
            </a:r>
            <a:endParaRPr lang="zh-CN" altLang="en-US" sz="1800"/>
          </a:p>
        </p:txBody>
      </p:sp>
      <p:pic>
        <p:nvPicPr>
          <p:cNvPr id="108" name="图片 107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706880" y="4175760"/>
            <a:ext cx="8114030" cy="22244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5255" y="116840"/>
            <a:ext cx="3575050" cy="529590"/>
          </a:xfrm>
        </p:spPr>
        <p:txBody>
          <a:bodyPr>
            <a:normAutofit/>
          </a:bodyPr>
          <a:p>
            <a:r>
              <a:rPr lang="en-US" altLang="zh-CN" sz="2665"/>
              <a:t>SiamMask(2019)</a:t>
            </a:r>
            <a:endParaRPr lang="en-US" altLang="zh-CN" sz="2665"/>
          </a:p>
        </p:txBody>
      </p:sp>
      <p:sp>
        <p:nvSpPr>
          <p:cNvPr id="5" name="副标题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596900" y="4347210"/>
            <a:ext cx="4364990" cy="18789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zh-CN" sz="2000"/>
          </a:p>
        </p:txBody>
      </p:sp>
      <p:sp>
        <p:nvSpPr>
          <p:cNvPr id="4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31215" y="3429000"/>
            <a:ext cx="8434070" cy="22929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800"/>
              <a:t>1.</a:t>
            </a:r>
            <a:r>
              <a:rPr lang="zh-CN" altLang="en-US" sz="1800"/>
              <a:t>设计了三种</a:t>
            </a:r>
            <a:r>
              <a:rPr lang="en-US" altLang="zh-CN" sz="1800"/>
              <a:t>bbox</a:t>
            </a:r>
            <a:r>
              <a:rPr lang="zh-CN" altLang="en-US" sz="1800"/>
              <a:t>。</a:t>
            </a:r>
            <a:endParaRPr lang="zh-CN" altLang="en-US" sz="1800"/>
          </a:p>
          <a:p>
            <a:pPr algn="l"/>
            <a:r>
              <a:rPr lang="en-US" altLang="zh-CN" sz="1800"/>
              <a:t>min-max:</a:t>
            </a:r>
            <a:r>
              <a:rPr lang="zh-CN" altLang="en-US" sz="1800"/>
              <a:t>双分支结构中，根据最大最小像素值生成。</a:t>
            </a:r>
            <a:endParaRPr lang="zh-CN" altLang="en-US" sz="1800"/>
          </a:p>
          <a:p>
            <a:pPr algn="l"/>
            <a:r>
              <a:rPr lang="en-US" altLang="zh-CN" sz="1800"/>
              <a:t>MBR</a:t>
            </a:r>
            <a:r>
              <a:rPr lang="zh-CN" altLang="en-US" sz="1800"/>
              <a:t>：求</a:t>
            </a:r>
            <a:r>
              <a:rPr lang="en-US" altLang="zh-CN" sz="1800"/>
              <a:t>mask</a:t>
            </a:r>
            <a:r>
              <a:rPr lang="zh-CN" altLang="en-US" sz="1800"/>
              <a:t>的最小包闭矩形，</a:t>
            </a:r>
            <a:r>
              <a:rPr lang="en-US" altLang="zh-CN" sz="1800"/>
              <a:t>bbox</a:t>
            </a:r>
            <a:r>
              <a:rPr lang="zh-CN" altLang="en-US" sz="1800"/>
              <a:t>会有倾斜</a:t>
            </a:r>
            <a:endParaRPr lang="zh-CN" altLang="en-US" sz="1800"/>
          </a:p>
          <a:p>
            <a:pPr algn="l"/>
            <a:r>
              <a:rPr lang="en-US" altLang="zh-CN" sz="1800"/>
              <a:t>Opt:</a:t>
            </a:r>
            <a:r>
              <a:rPr lang="zh-CN" altLang="en-US" sz="1800"/>
              <a:t>求与</a:t>
            </a:r>
            <a:r>
              <a:rPr lang="en-US" altLang="zh-CN" sz="1800"/>
              <a:t>mask</a:t>
            </a:r>
            <a:r>
              <a:rPr lang="zh-CN" altLang="en-US" sz="1800"/>
              <a:t>目标像素</a:t>
            </a:r>
            <a:r>
              <a:rPr lang="en-US" altLang="zh-CN" sz="1800"/>
              <a:t>IOU</a:t>
            </a:r>
            <a:r>
              <a:rPr lang="zh-CN" altLang="en-US" sz="1800"/>
              <a:t>最大的矩形。</a:t>
            </a:r>
            <a:r>
              <a:rPr lang="en-US" altLang="zh-CN" sz="1800"/>
              <a:t>[</a:t>
            </a:r>
            <a:r>
              <a:rPr lang="zh-CN" altLang="en-US" sz="1800"/>
              <a:t>成绩最好</a:t>
            </a:r>
            <a:r>
              <a:rPr lang="en-US" altLang="zh-CN" sz="1800"/>
              <a:t>]</a:t>
            </a:r>
            <a:endParaRPr lang="en-US" altLang="zh-CN" sz="1800"/>
          </a:p>
          <a:p>
            <a:pPr algn="l"/>
            <a:endParaRPr lang="zh-CN" altLang="en-US" sz="1800"/>
          </a:p>
          <a:p>
            <a:pPr algn="l"/>
            <a:endParaRPr lang="zh-CN" altLang="en-US" sz="1800"/>
          </a:p>
        </p:txBody>
      </p:sp>
      <p:pic>
        <p:nvPicPr>
          <p:cNvPr id="104" name="图片 103"/>
          <p:cNvPicPr/>
          <p:nvPr/>
        </p:nvPicPr>
        <p:blipFill>
          <a:blip r:embed="rId3"/>
          <a:stretch>
            <a:fillRect/>
          </a:stretch>
        </p:blipFill>
        <p:spPr>
          <a:xfrm>
            <a:off x="596900" y="646430"/>
            <a:ext cx="9254490" cy="25660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381760" y="4834255"/>
            <a:ext cx="9615805" cy="17411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5255" y="116840"/>
            <a:ext cx="3575050" cy="529590"/>
          </a:xfrm>
        </p:spPr>
        <p:txBody>
          <a:bodyPr>
            <a:normAutofit/>
          </a:bodyPr>
          <a:p>
            <a:r>
              <a:rPr lang="en-US" altLang="zh-CN" sz="2665"/>
              <a:t>SiamMask(2019)</a:t>
            </a:r>
            <a:endParaRPr lang="en-US" altLang="zh-CN" sz="2665"/>
          </a:p>
        </p:txBody>
      </p:sp>
      <p:sp>
        <p:nvSpPr>
          <p:cNvPr id="5" name="副标题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596900" y="4347210"/>
            <a:ext cx="4364990" cy="18789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zh-CN" sz="2000"/>
          </a:p>
        </p:txBody>
      </p:sp>
      <p:sp>
        <p:nvSpPr>
          <p:cNvPr id="4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41070" y="4917440"/>
            <a:ext cx="10039350" cy="22929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800"/>
              <a:t>2.</a:t>
            </a:r>
            <a:r>
              <a:rPr lang="zh-CN" altLang="en-US" sz="1800"/>
              <a:t>叠加细化模型：</a:t>
            </a:r>
            <a:r>
              <a:rPr lang="en-US" altLang="zh-CN" sz="1800"/>
              <a:t>mask</a:t>
            </a:r>
            <a:r>
              <a:rPr lang="zh-CN" altLang="en-US" sz="1800"/>
              <a:t>分支中，通过反卷积结合多层特征，生成</a:t>
            </a:r>
            <a:r>
              <a:rPr lang="en-US" altLang="zh-CN" sz="1800"/>
              <a:t>127x127x1</a:t>
            </a:r>
            <a:r>
              <a:rPr lang="zh-CN" altLang="en-US" sz="1800"/>
              <a:t>的</a:t>
            </a:r>
            <a:r>
              <a:rPr lang="en-US" altLang="zh-CN" sz="1800"/>
              <a:t>mask</a:t>
            </a:r>
            <a:r>
              <a:rPr lang="zh-CN" altLang="en-US" sz="1800"/>
              <a:t>掩码</a:t>
            </a:r>
            <a:endParaRPr lang="zh-CN" altLang="en-US" sz="1800"/>
          </a:p>
          <a:p>
            <a:pPr algn="l"/>
            <a:endParaRPr lang="zh-CN" altLang="en-US" sz="1800"/>
          </a:p>
        </p:txBody>
      </p:sp>
      <p:pic>
        <p:nvPicPr>
          <p:cNvPr id="106" name="图片 105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96900" y="718820"/>
            <a:ext cx="11256645" cy="39389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5255" y="116840"/>
            <a:ext cx="3575050" cy="529590"/>
          </a:xfrm>
        </p:spPr>
        <p:txBody>
          <a:bodyPr>
            <a:normAutofit/>
          </a:bodyPr>
          <a:p>
            <a:r>
              <a:rPr lang="en-US" altLang="zh-CN" sz="2665"/>
              <a:t>SiamFC++(2020)</a:t>
            </a:r>
            <a:endParaRPr lang="en-US" altLang="zh-CN" sz="2665"/>
          </a:p>
        </p:txBody>
      </p:sp>
      <p:sp>
        <p:nvSpPr>
          <p:cNvPr id="5" name="副标题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596900" y="4347210"/>
            <a:ext cx="4364990" cy="18789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zh-CN" sz="2000"/>
          </a:p>
        </p:txBody>
      </p:sp>
      <p:sp>
        <p:nvSpPr>
          <p:cNvPr id="4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160780" y="3933190"/>
            <a:ext cx="7924165" cy="22929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800"/>
              <a:t>1.</a:t>
            </a:r>
            <a:r>
              <a:rPr lang="zh-CN" altLang="en-US" sz="1800"/>
              <a:t>网络要有分类和位置估计两个分支</a:t>
            </a:r>
            <a:endParaRPr lang="zh-CN" altLang="en-US" sz="1800"/>
          </a:p>
          <a:p>
            <a:pPr algn="l">
              <a:buClrTx/>
              <a:buSzTx/>
              <a:buNone/>
            </a:pPr>
            <a:r>
              <a:rPr lang="zh-CN" altLang="en-US" sz="1800"/>
              <a:t>2.分类和位置估计的</a:t>
            </a:r>
            <a:r>
              <a:rPr lang="zh-CN" altLang="en-US" sz="1800"/>
              <a:t>feature map要分开</a:t>
            </a:r>
            <a:endParaRPr lang="zh-CN" altLang="en-US" sz="1800"/>
          </a:p>
          <a:p>
            <a:pPr algn="l">
              <a:buClrTx/>
              <a:buSzTx/>
              <a:buNone/>
            </a:pPr>
            <a:r>
              <a:rPr lang="en-US" altLang="zh-CN" sz="1800"/>
              <a:t>3</a:t>
            </a:r>
            <a:r>
              <a:rPr lang="zh-CN" altLang="en-US" sz="1800"/>
              <a:t>.不能加入数据分布的先验知识</a:t>
            </a:r>
            <a:r>
              <a:rPr lang="en-US" altLang="zh-CN" sz="1800"/>
              <a:t>(</a:t>
            </a:r>
            <a:r>
              <a:rPr lang="zh-CN" altLang="en-US" sz="1800"/>
              <a:t>anchors</a:t>
            </a:r>
            <a:r>
              <a:rPr lang="en-US" altLang="zh-CN" sz="1800"/>
              <a:t>)</a:t>
            </a:r>
            <a:endParaRPr lang="zh-CN" altLang="en-US" sz="1800"/>
          </a:p>
          <a:p>
            <a:pPr algn="l">
              <a:buClrTx/>
              <a:buSzTx/>
              <a:buNone/>
            </a:pPr>
            <a:r>
              <a:rPr lang="en-US" altLang="zh-CN" sz="1800"/>
              <a:t>4.</a:t>
            </a:r>
            <a:r>
              <a:rPr lang="zh-CN" altLang="en-US" sz="1800"/>
              <a:t>加入质量得分</a:t>
            </a:r>
            <a:endParaRPr lang="zh-CN" altLang="en-US" sz="1800"/>
          </a:p>
        </p:txBody>
      </p:sp>
      <p:pic>
        <p:nvPicPr>
          <p:cNvPr id="107" name="图片 106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687705"/>
            <a:ext cx="7188200" cy="31013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副标题 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7612380" y="941705"/>
            <a:ext cx="4084320" cy="4413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800"/>
              <a:t>分类</a:t>
            </a:r>
            <a:r>
              <a:rPr lang="en-US" altLang="zh-CN" sz="1800"/>
              <a:t>head</a:t>
            </a:r>
            <a:r>
              <a:rPr lang="zh-CN" altLang="en-US" sz="1800"/>
              <a:t>：加入质量评分</a:t>
            </a:r>
            <a:r>
              <a:rPr lang="en-US" altLang="zh-CN" sz="1800"/>
              <a:t>PSS*</a:t>
            </a:r>
            <a:endParaRPr lang="en-US" altLang="zh-CN" sz="180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612380" y="1259205"/>
            <a:ext cx="3619500" cy="908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714615" y="2259330"/>
            <a:ext cx="4041775" cy="103822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7612380" y="3473450"/>
            <a:ext cx="4725035" cy="8737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zh-CN" altLang="en-US">
                <a:sym typeface="+mn-ea"/>
              </a:rPr>
              <a:t>分类分支使用focal loss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质量分支使用BCE</a:t>
            </a:r>
            <a:endParaRPr lang="zh-CN" altLang="en-US" sz="1800"/>
          </a:p>
          <a:p>
            <a:pPr algn="l"/>
            <a:r>
              <a:rPr lang="zh-CN" altLang="en-US">
                <a:sym typeface="+mn-ea"/>
              </a:rPr>
              <a:t>回归分支使用</a:t>
            </a:r>
            <a:r>
              <a:rPr lang="en-US" altLang="zh-CN">
                <a:sym typeface="+mn-ea"/>
              </a:rPr>
              <a:t>IOU loss</a:t>
            </a:r>
            <a:endParaRPr lang="en-US" altLang="zh-CN"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124065" y="4680585"/>
            <a:ext cx="4817745" cy="153860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3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0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PLACING_PICTURE_USER_VIEWPORT" val="{&quot;height&quot;:3255,&quot;width&quot;:18885}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2424*1805*584*584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5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50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2705*1804*584*584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5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5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5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54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2662*1805*584*584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55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2969*2148*584*584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56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3350*2068*584*584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57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2907*1507*584*584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58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2907*2107*584*584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5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6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60.xml><?xml version="1.0" encoding="utf-8"?>
<p:tagLst xmlns:p="http://schemas.openxmlformats.org/presentationml/2006/main">
  <p:tag name="COMMONDATA" val="eyJoZGlkIjoiMjZkNTRlODk1YjIxNjgxNDljOWQ2ZWRhNTEwYTFhZTYifQ=="/>
  <p:tag name="KSO_WPP_MARK_KEY" val="09911df7-9bec-4b1b-bb3c-ce2821e20b3b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2084</Words>
  <Application>WPS 演示</Application>
  <PresentationFormat>宽屏</PresentationFormat>
  <Paragraphs>134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Arial</vt:lpstr>
      <vt:lpstr>宋体</vt:lpstr>
      <vt:lpstr>Wingdings</vt:lpstr>
      <vt:lpstr>微软雅黑</vt:lpstr>
      <vt:lpstr>Arial Unicode MS</vt:lpstr>
      <vt:lpstr>Calibri</vt:lpstr>
      <vt:lpstr>Office 主题</vt:lpstr>
      <vt:lpstr>PowerPoint 演示文稿</vt:lpstr>
      <vt:lpstr>SiamFC(2016)</vt:lpstr>
      <vt:lpstr>SiamRPN(2017)</vt:lpstr>
      <vt:lpstr>DaSiamRPN(2018)</vt:lpstr>
      <vt:lpstr>SiamRPN++(2019)</vt:lpstr>
      <vt:lpstr>SiamDW(2019)</vt:lpstr>
      <vt:lpstr>SiamMask(2019)</vt:lpstr>
      <vt:lpstr>SiamMask(2019)</vt:lpstr>
      <vt:lpstr>SiamFC++(2020)</vt:lpstr>
      <vt:lpstr>SiamCAR(2020)</vt:lpstr>
      <vt:lpstr>SwinTrack(2021)</vt:lpstr>
      <vt:lpstr>Stark(2021)</vt:lpstr>
      <vt:lpstr>MixFormer(2022)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songlei</cp:lastModifiedBy>
  <cp:revision>9</cp:revision>
  <dcterms:created xsi:type="dcterms:W3CDTF">2023-05-22T02:44:00Z</dcterms:created>
  <dcterms:modified xsi:type="dcterms:W3CDTF">2023-05-25T05:12:30Z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3867F82DA89F4C36BEB4AA4A19610FAA_12</vt:lpwstr>
  </property>
  <property fmtid="{D5CDD505-2E9C-101B-9397-08002B2CF9AE}" pid="3" name="KSOProductBuildVer">
    <vt:lpwstr>2052-11.1.0.14309</vt:lpwstr>
  </property>
</Properties>
</file>